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3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reda, Sebastian" userId="bdeaa503-4a14-42d1-b395-0627e001a49a" providerId="ADAL" clId="{B2F33366-986E-452E-8E05-91AF99305AFB}"/>
    <pc:docChg chg="delSld">
      <pc:chgData name="Barreda, Sebastian" userId="bdeaa503-4a14-42d1-b395-0627e001a49a" providerId="ADAL" clId="{B2F33366-986E-452E-8E05-91AF99305AFB}" dt="2021-12-10T21:17:27.537" v="0" actId="47"/>
      <pc:docMkLst>
        <pc:docMk/>
      </pc:docMkLst>
      <pc:sldChg chg="del">
        <pc:chgData name="Barreda, Sebastian" userId="bdeaa503-4a14-42d1-b395-0627e001a49a" providerId="ADAL" clId="{B2F33366-986E-452E-8E05-91AF99305AFB}" dt="2021-12-10T21:17:27.537" v="0" actId="47"/>
        <pc:sldMkLst>
          <pc:docMk/>
          <pc:sldMk cId="0" sldId="257"/>
        </pc:sldMkLst>
      </pc:sldChg>
      <pc:sldMasterChg chg="delSldLayout">
        <pc:chgData name="Barreda, Sebastian" userId="bdeaa503-4a14-42d1-b395-0627e001a49a" providerId="ADAL" clId="{B2F33366-986E-452E-8E05-91AF99305AFB}" dt="2021-12-10T21:17:27.537" v="0" actId="47"/>
        <pc:sldMasterMkLst>
          <pc:docMk/>
          <pc:sldMasterMk cId="0" sldId="2147483659"/>
        </pc:sldMasterMkLst>
        <pc:sldLayoutChg chg="del">
          <pc:chgData name="Barreda, Sebastian" userId="bdeaa503-4a14-42d1-b395-0627e001a49a" providerId="ADAL" clId="{B2F33366-986E-452E-8E05-91AF99305AFB}" dt="2021-12-10T21:17:27.537" v="0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8a4ff9a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8a4ff9a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8a4ff9a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8a4ff9a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Calculamos métricas específicas de Machine Learning que permiten determinar que tan acertadas son las predicciones del modelo.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68a4ff9a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68a4ff9a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8a4ff9a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8a4ff9a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8a4ff9a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8a4ff9a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8a4ff9a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8a4ff9a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8a4ff9a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8a4ff9a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8a4ff9a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8a4ff9a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8a4ff9a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8a4ff9a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8a4ff9a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8a4ff9a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8a4ff9a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8a4ff9a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7373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/>
              <a:t>Mora Temprana </a:t>
            </a:r>
            <a:endParaRPr sz="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i="1"/>
              <a:t>modelo analítico</a:t>
            </a:r>
            <a:endParaRPr sz="48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Analítica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Desarrollamos un modelo </a:t>
            </a:r>
            <a:r>
              <a:rPr lang="es" sz="2400" b="1"/>
              <a:t>Gradient Boosting Classifier</a:t>
            </a:r>
            <a:r>
              <a:rPr lang="es" sz="2400"/>
              <a:t> para estimar la probabilidad de que un cliente entre en mora al mes siguiente.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de confusión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t="7295"/>
          <a:stretch/>
        </p:blipFill>
        <p:spPr>
          <a:xfrm>
            <a:off x="2528888" y="1857400"/>
            <a:ext cx="4086225" cy="28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Curva ROC</a:t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38" y="2035125"/>
            <a:ext cx="38957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Importancia de las variables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t="3988" r="1748" b="69406"/>
          <a:stretch/>
        </p:blipFill>
        <p:spPr>
          <a:xfrm>
            <a:off x="2078525" y="1987975"/>
            <a:ext cx="4986950" cy="26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Predicción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00" y="2082475"/>
            <a:ext cx="636270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/>
          <p:nvPr/>
        </p:nvSpPr>
        <p:spPr>
          <a:xfrm>
            <a:off x="7131475" y="2035300"/>
            <a:ext cx="767100" cy="2855700"/>
          </a:xfrm>
          <a:prstGeom prst="rect">
            <a:avLst/>
          </a:prstGeom>
          <a:noFill/>
          <a:ln w="38100" cap="flat" cmpd="sng">
            <a:solidFill>
              <a:srgbClr val="C828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Resultados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Generamos el archivo </a:t>
            </a:r>
            <a:r>
              <a:rPr lang="es" sz="1600" b="1"/>
              <a:t>Clientes_Mora_Futura.csv </a:t>
            </a:r>
            <a:r>
              <a:rPr lang="es" sz="1600"/>
              <a:t>para disponibilizar al equipo de negocio.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200" name="Google Shape;200;p28"/>
          <p:cNvSpPr/>
          <p:nvPr/>
        </p:nvSpPr>
        <p:spPr>
          <a:xfrm>
            <a:off x="4717500" y="1009025"/>
            <a:ext cx="3250200" cy="7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numero_de_cliente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4717500" y="2184750"/>
            <a:ext cx="3250200" cy="774000"/>
          </a:xfrm>
          <a:prstGeom prst="rect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Tendra_mora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4717500" y="3283825"/>
            <a:ext cx="3250200" cy="774000"/>
          </a:xfrm>
          <a:prstGeom prst="rect">
            <a:avLst/>
          </a:prstGeom>
          <a:solidFill>
            <a:srgbClr val="B886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cliente_vip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45607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48354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Próximos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pasos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0" y="0"/>
            <a:ext cx="459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2"/>
          </p:nvPr>
        </p:nvSpPr>
        <p:spPr>
          <a:xfrm>
            <a:off x="46747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Pensar acciones para el equipo de negocio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¡Muchas 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4672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/>
              <a:t>Agenda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Caso de negocio. Evolución de la mora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Flujo de trabajo. Alcance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Validación muestra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Exploración de datos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Solución Analítica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Matriz de confusión, Curva ROC e Importancia de las variables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Predicción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Resultados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 i="1"/>
              <a:t>Próximos pasos</a:t>
            </a:r>
            <a:endParaRPr sz="2000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de Negocio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En base al </a:t>
            </a:r>
            <a:r>
              <a:rPr lang="es" sz="1800" b="1"/>
              <a:t>comportamiento histórico de la mora</a:t>
            </a:r>
            <a:r>
              <a:rPr lang="es" sz="1800"/>
              <a:t> y el pico que que se presenta durante el periodo dado, destacamos la necesidad de anticiparnos ante futuras fluctuaciones.</a:t>
            </a:r>
            <a:endParaRPr sz="18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625" y="2714825"/>
            <a:ext cx="2040675" cy="20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Evolución de la mora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t="6507"/>
          <a:stretch/>
        </p:blipFill>
        <p:spPr>
          <a:xfrm>
            <a:off x="320750" y="2082650"/>
            <a:ext cx="8502501" cy="25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2931150"/>
            <a:ext cx="9144000" cy="43200"/>
          </a:xfrm>
          <a:prstGeom prst="rect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</a:t>
            </a:r>
            <a:endParaRPr sz="1400" i="1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s" sz="1600" i="1"/>
              <a:t>Fases del proyecto</a:t>
            </a:r>
            <a:endParaRPr sz="1600" i="1"/>
          </a:p>
        </p:txBody>
      </p:sp>
      <p:sp>
        <p:nvSpPr>
          <p:cNvPr id="110" name="Google Shape;110;p18"/>
          <p:cNvSpPr/>
          <p:nvPr/>
        </p:nvSpPr>
        <p:spPr>
          <a:xfrm>
            <a:off x="2881799" y="2525247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083174" y="2525256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284524" y="2525258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687274" y="2525242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6485899" y="2525250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79074" y="2525253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680449" y="2525244"/>
            <a:ext cx="854100" cy="855000"/>
          </a:xfrm>
          <a:prstGeom prst="ellipse">
            <a:avLst/>
          </a:prstGeom>
          <a:solidFill>
            <a:srgbClr val="C82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800" y="2647763"/>
            <a:ext cx="609975" cy="6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378" y="2664507"/>
            <a:ext cx="675150" cy="6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600" y="2647775"/>
            <a:ext cx="609975" cy="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5213" y="2647763"/>
            <a:ext cx="609975" cy="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3879" y="2647746"/>
            <a:ext cx="609975" cy="60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9903" y="2664507"/>
            <a:ext cx="675150" cy="6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500" y="2615175"/>
            <a:ext cx="675150" cy="6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25575" y="3453200"/>
            <a:ext cx="134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Preparación 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los 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datos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436975" y="3453200"/>
            <a:ext cx="1341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Identificar 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variable objetivo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638363" y="3453200"/>
            <a:ext cx="1341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División train/test de los datos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87825" y="3453200"/>
            <a:ext cx="144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Instanciación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entrenamiento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989175" y="3453200"/>
            <a:ext cx="144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Ajuste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del modelo 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190550" y="3453200"/>
            <a:ext cx="144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Predicción 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7369387" y="3453200"/>
            <a:ext cx="144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Elección e implementación de métricas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Para el entrenamiento del modelo se utilizó una </a:t>
            </a:r>
            <a:r>
              <a:rPr lang="es" sz="1800" b="1"/>
              <a:t>muestra aleatoria del 20%</a:t>
            </a:r>
            <a:r>
              <a:rPr lang="es" sz="1800"/>
              <a:t> de los clientes que entraron en la población objetivo durante los períodos 2013/01 y 2014/01. De esta manera, se obtuvo una base con </a:t>
            </a:r>
            <a:r>
              <a:rPr lang="es" sz="1800" b="1"/>
              <a:t>465.349 clientes</a:t>
            </a:r>
            <a:r>
              <a:rPr lang="es" sz="1800"/>
              <a:t>.</a:t>
            </a:r>
            <a:endParaRPr sz="180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375" y="3153350"/>
            <a:ext cx="1475924" cy="14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Validación Muestra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50" y="2152575"/>
            <a:ext cx="3282373" cy="2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776" y="2152575"/>
            <a:ext cx="3282373" cy="27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671438" y="1752375"/>
            <a:ext cx="34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Población Total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5245775" y="1752375"/>
            <a:ext cx="34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Muestra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06200" y="7521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engineering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0" y="3955275"/>
            <a:ext cx="58674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07550" y="3406700"/>
            <a:ext cx="842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➔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Creación de variables unificando productos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t="9614" b="80706"/>
          <a:stretch/>
        </p:blipFill>
        <p:spPr>
          <a:xfrm>
            <a:off x="407550" y="2563180"/>
            <a:ext cx="4552950" cy="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361650" y="2010675"/>
            <a:ext cx="842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➔"/>
            </a:pP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Creación de ‘</a:t>
            </a:r>
            <a:r>
              <a:rPr lang="e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Marca_Atraso_Global</a:t>
            </a:r>
            <a:r>
              <a:rPr lang="e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Exploración de datos 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650" y="1770925"/>
            <a:ext cx="6020150" cy="3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On-screen Show (16:9)</PresentationFormat>
  <Paragraphs>56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Mora Temprana  modelo analítico</vt:lpstr>
      <vt:lpstr>Agenda  Caso de negocio. Evolución de la mora Flujo de trabajo. Alcance Validación muestra Exploración de datos Solución Analítica Matriz de confusión, Curva ROC e Importancia de las variables Predicción Resultados Próximos pasos</vt:lpstr>
      <vt:lpstr>Caso de Negocio</vt:lpstr>
      <vt:lpstr>Evolución de la mora</vt:lpstr>
      <vt:lpstr>Flujo de trabajo Fases del proyecto</vt:lpstr>
      <vt:lpstr>Alcance</vt:lpstr>
      <vt:lpstr>Validación Muestra</vt:lpstr>
      <vt:lpstr>Feature engineering</vt:lpstr>
      <vt:lpstr>Exploración de datos </vt:lpstr>
      <vt:lpstr>Solución Analítica</vt:lpstr>
      <vt:lpstr>Matriz de confusión</vt:lpstr>
      <vt:lpstr>Curva ROC</vt:lpstr>
      <vt:lpstr>Importancia de las variables</vt:lpstr>
      <vt:lpstr>Predicción</vt:lpstr>
      <vt:lpstr>Resultados </vt:lpstr>
      <vt:lpstr>Próximos  pasos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Mora Temprana  modelo analítico</dc:title>
  <cp:lastModifiedBy>Barreda, Sebastian</cp:lastModifiedBy>
  <cp:revision>1</cp:revision>
  <dcterms:modified xsi:type="dcterms:W3CDTF">2021-12-10T21:17:27Z</dcterms:modified>
</cp:coreProperties>
</file>